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PT Sans Narrow"/>
      <p:regular r:id="rId37"/>
      <p:bold r:id="rId38"/>
    </p:embeddedFont>
    <p:embeddedFont>
      <p:font typeface="Helvetica Neue"/>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8FC55C-2213-45BD-ACF4-7AE68452DE6F}">
  <a:tblStyle styleId="{0C8FC55C-2213-45BD-ACF4-7AE68452DE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4.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HelveticaNeue-regular.fntdata"/><Relationship Id="rId16" Type="http://schemas.openxmlformats.org/officeDocument/2006/relationships/slide" Target="slides/slide10.xml"/><Relationship Id="rId38" Type="http://schemas.openxmlformats.org/officeDocument/2006/relationships/font" Target="fonts/PTSansNarr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b243936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b243936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451a53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451a53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b243936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b243936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b243936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b243936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b243936e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b243936e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b243936e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b243936e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b243936e9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b243936e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b243936e9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b243936e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b243936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b243936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b243936e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b243936e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b243936e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b243936e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b243936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b243936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2"/>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12"/>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1" name="Google Shape;6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1" name="Google Shape;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4" name="Google Shape;34;p6"/>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6"/>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9" name="Google Shape;3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6" name="Google Shape;4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10"/>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0"/>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robots.ox.ac.uk/~vgg/research/very_dee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arxiv.org/abs/1602.0726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
              <a:t>354 - minor project</a:t>
            </a:r>
            <a:endParaRPr/>
          </a:p>
        </p:txBody>
      </p:sp>
      <p:sp>
        <p:nvSpPr>
          <p:cNvPr id="67" name="Google Shape;67;p13"/>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a:t>Image classification using CNN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CNN</a:t>
            </a:r>
            <a:endParaRPr/>
          </a:p>
        </p:txBody>
      </p:sp>
      <p:sp>
        <p:nvSpPr>
          <p:cNvPr id="123" name="Google Shape;123;p2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4" name="Google Shape;124;p22"/>
          <p:cNvPicPr preferRelativeResize="0"/>
          <p:nvPr/>
        </p:nvPicPr>
        <p:blipFill rotWithShape="1">
          <a:blip r:embed="rId3">
            <a:alphaModFix/>
          </a:blip>
          <a:srcRect b="0" l="0" r="0" t="0"/>
          <a:stretch/>
        </p:blipFill>
        <p:spPr>
          <a:xfrm>
            <a:off x="311700" y="1027100"/>
            <a:ext cx="8725024" cy="354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4400">
                <a:solidFill>
                  <a:srgbClr val="000000"/>
                </a:solidFill>
                <a:latin typeface="Arial"/>
                <a:ea typeface="Arial"/>
                <a:cs typeface="Arial"/>
                <a:sym typeface="Arial"/>
              </a:rPr>
              <a:t>Convolutional kernel</a:t>
            </a:r>
            <a:endParaRPr sz="4400"/>
          </a:p>
        </p:txBody>
      </p:sp>
      <p:pic>
        <p:nvPicPr>
          <p:cNvPr id="130" name="Google Shape;130;p23"/>
          <p:cNvPicPr preferRelativeResize="0"/>
          <p:nvPr/>
        </p:nvPicPr>
        <p:blipFill rotWithShape="1">
          <a:blip r:embed="rId3">
            <a:alphaModFix/>
          </a:blip>
          <a:srcRect b="0" l="0" r="0" t="0"/>
          <a:stretch/>
        </p:blipFill>
        <p:spPr>
          <a:xfrm>
            <a:off x="2417762" y="1878808"/>
            <a:ext cx="2332831" cy="2554332"/>
          </a:xfrm>
          <a:prstGeom prst="rect">
            <a:avLst/>
          </a:prstGeom>
          <a:noFill/>
          <a:ln>
            <a:noFill/>
          </a:ln>
        </p:spPr>
      </p:pic>
      <p:sp>
        <p:nvSpPr>
          <p:cNvPr id="131" name="Google Shape;131;p23"/>
          <p:cNvSpPr txBox="1"/>
          <p:nvPr/>
        </p:nvSpPr>
        <p:spPr>
          <a:xfrm>
            <a:off x="3864768" y="2032099"/>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Helvetica Neue"/>
                <a:ea typeface="Helvetica Neue"/>
                <a:cs typeface="Helvetica Neue"/>
                <a:sym typeface="Helvetica Neue"/>
              </a:rPr>
              <a:t>This is a gif image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b="0" l="0" r="0" t="0"/>
          <a:stretch/>
        </p:blipFill>
        <p:spPr>
          <a:xfrm>
            <a:off x="1321122" y="0"/>
            <a:ext cx="650175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Pooling</a:t>
            </a:r>
            <a:endParaRPr/>
          </a:p>
        </p:txBody>
      </p:sp>
      <p:pic>
        <p:nvPicPr>
          <p:cNvPr descr="bhXRN.png" id="142" name="Google Shape;142;p25"/>
          <p:cNvPicPr preferRelativeResize="0"/>
          <p:nvPr/>
        </p:nvPicPr>
        <p:blipFill rotWithShape="1">
          <a:blip r:embed="rId3">
            <a:alphaModFix/>
          </a:blip>
          <a:srcRect b="0" l="0" r="0" t="0"/>
          <a:stretch/>
        </p:blipFill>
        <p:spPr>
          <a:xfrm>
            <a:off x="1113458" y="1266325"/>
            <a:ext cx="5154607" cy="36716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Average Pooling</a:t>
            </a:r>
            <a:endParaRPr/>
          </a:p>
        </p:txBody>
      </p:sp>
      <p:sp>
        <p:nvSpPr>
          <p:cNvPr id="148" name="Google Shape;148;p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9" name="Google Shape;149;p26"/>
          <p:cNvPicPr preferRelativeResize="0"/>
          <p:nvPr/>
        </p:nvPicPr>
        <p:blipFill rotWithShape="1">
          <a:blip r:embed="rId3">
            <a:alphaModFix/>
          </a:blip>
          <a:srcRect b="32200" l="7592" r="25979" t="26061"/>
          <a:stretch/>
        </p:blipFill>
        <p:spPr>
          <a:xfrm>
            <a:off x="311700" y="1341100"/>
            <a:ext cx="8586874" cy="330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Max pooling</a:t>
            </a:r>
            <a:endParaRPr/>
          </a:p>
        </p:txBody>
      </p:sp>
      <p:sp>
        <p:nvSpPr>
          <p:cNvPr id="155" name="Google Shape;155;p2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6" name="Google Shape;156;p27"/>
          <p:cNvPicPr preferRelativeResize="0"/>
          <p:nvPr/>
        </p:nvPicPr>
        <p:blipFill rotWithShape="1">
          <a:blip r:embed="rId3">
            <a:alphaModFix/>
          </a:blip>
          <a:srcRect b="30973" l="7600" r="22863" t="24608"/>
          <a:stretch/>
        </p:blipFill>
        <p:spPr>
          <a:xfrm>
            <a:off x="378675" y="1266325"/>
            <a:ext cx="8453624" cy="330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Pooling</a:t>
            </a:r>
            <a:endParaRPr/>
          </a:p>
        </p:txBody>
      </p:sp>
      <p:sp>
        <p:nvSpPr>
          <p:cNvPr id="162" name="Google Shape;162;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Max pooling selects the brighter pixels from the image. It is useful when the background of the image is dark and we are interested in only the lighter pixels of the image.</a:t>
            </a:r>
            <a:br>
              <a:rPr lang="en"/>
            </a:br>
            <a:br>
              <a:rPr lang="en"/>
            </a:br>
            <a:r>
              <a:rPr lang="en"/>
              <a:t>In average pooling method all of the pixel values are used for feature mapping and creating output, hence creating a very generalized computation.</a:t>
            </a:r>
            <a:endParaRPr/>
          </a:p>
        </p:txBody>
      </p:sp>
      <p:pic>
        <p:nvPicPr>
          <p:cNvPr id="163" name="Google Shape;163;p28"/>
          <p:cNvPicPr preferRelativeResize="0"/>
          <p:nvPr/>
        </p:nvPicPr>
        <p:blipFill rotWithShape="1">
          <a:blip r:embed="rId3">
            <a:alphaModFix/>
          </a:blip>
          <a:srcRect b="0" l="0" r="0" t="60799"/>
          <a:stretch/>
        </p:blipFill>
        <p:spPr>
          <a:xfrm>
            <a:off x="4381250" y="3280076"/>
            <a:ext cx="4762751" cy="177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Activation Function</a:t>
            </a:r>
            <a:endParaRPr/>
          </a:p>
        </p:txBody>
      </p:sp>
      <p:sp>
        <p:nvSpPr>
          <p:cNvPr id="169" name="Google Shape;169;p2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202124"/>
                </a:solidFill>
                <a:highlight>
                  <a:srgbClr val="FFFFFF"/>
                </a:highlight>
              </a:rPr>
              <a:t>Simply put, an activation function is a function that is added into an artificial neural network in order to help the network learn complex patterns in the data. When comparing with a neuron-based model that is in our brains (biological comparison), the activation function is at the end deciding what is to be fired to the next neuron. </a:t>
            </a:r>
            <a:endParaRPr>
              <a:solidFill>
                <a:srgbClr val="202124"/>
              </a:solidFill>
              <a:highlight>
                <a:srgbClr val="FFFFFF"/>
              </a:highlight>
            </a:endParaRPr>
          </a:p>
          <a:p>
            <a:pPr indent="0" lvl="0" marL="0" rtl="0" algn="l">
              <a:lnSpc>
                <a:spcPct val="115000"/>
              </a:lnSpc>
              <a:spcBef>
                <a:spcPts val="1200"/>
              </a:spcBef>
              <a:spcAft>
                <a:spcPts val="1200"/>
              </a:spcAft>
              <a:buSzPts val="1800"/>
              <a:buNone/>
            </a:pPr>
            <a:r>
              <a:rPr lang="en">
                <a:solidFill>
                  <a:srgbClr val="202124"/>
                </a:solidFill>
                <a:highlight>
                  <a:srgbClr val="FFFFFF"/>
                </a:highlight>
              </a:rPr>
              <a:t>Some of the well known activation functions are ReLu, sigmoid, tanh, softmax,etc…</a:t>
            </a:r>
            <a:endParaRPr>
              <a:solidFill>
                <a:srgbClr val="202124"/>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Softmax function (multiclass)</a:t>
            </a:r>
            <a:endParaRPr/>
          </a:p>
        </p:txBody>
      </p:sp>
      <p:sp>
        <p:nvSpPr>
          <p:cNvPr id="175" name="Google Shape;175;p30"/>
          <p:cNvSpPr txBox="1"/>
          <p:nvPr>
            <p:ph idx="1" type="body"/>
          </p:nvPr>
        </p:nvSpPr>
        <p:spPr>
          <a:xfrm>
            <a:off x="311700" y="1152425"/>
            <a:ext cx="8520600" cy="3416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6" name="Google Shape;176;p30"/>
          <p:cNvPicPr preferRelativeResize="0"/>
          <p:nvPr/>
        </p:nvPicPr>
        <p:blipFill rotWithShape="1">
          <a:blip r:embed="rId3">
            <a:alphaModFix/>
          </a:blip>
          <a:srcRect b="17778" l="6042" r="22696" t="37291"/>
          <a:stretch/>
        </p:blipFill>
        <p:spPr>
          <a:xfrm>
            <a:off x="311700" y="1152425"/>
            <a:ext cx="8520599" cy="3501974"/>
          </a:xfrm>
          <a:prstGeom prst="rect">
            <a:avLst/>
          </a:prstGeom>
          <a:noFill/>
          <a:ln>
            <a:noFill/>
          </a:ln>
        </p:spPr>
      </p:pic>
      <p:pic>
        <p:nvPicPr>
          <p:cNvPr id="177" name="Google Shape;177;p30"/>
          <p:cNvPicPr preferRelativeResize="0"/>
          <p:nvPr/>
        </p:nvPicPr>
        <p:blipFill rotWithShape="1">
          <a:blip r:embed="rId4">
            <a:alphaModFix/>
          </a:blip>
          <a:srcRect b="32198" l="7592" r="25979" t="26062"/>
          <a:stretch/>
        </p:blipFill>
        <p:spPr>
          <a:xfrm>
            <a:off x="311700" y="1341100"/>
            <a:ext cx="8586874" cy="330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Relu function</a:t>
            </a:r>
            <a:endParaRPr/>
          </a:p>
        </p:txBody>
      </p:sp>
      <p:sp>
        <p:nvSpPr>
          <p:cNvPr id="183" name="Google Shape;183;p3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84" name="Google Shape;184;p31"/>
          <p:cNvPicPr preferRelativeResize="0"/>
          <p:nvPr/>
        </p:nvPicPr>
        <p:blipFill rotWithShape="1">
          <a:blip r:embed="rId3">
            <a:alphaModFix/>
          </a:blip>
          <a:srcRect b="21763" l="6819" r="22870" t="33427"/>
          <a:stretch/>
        </p:blipFill>
        <p:spPr>
          <a:xfrm>
            <a:off x="311700" y="1266325"/>
            <a:ext cx="8520599" cy="346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a:t>
            </a:r>
            <a:endParaRPr/>
          </a:p>
        </p:txBody>
      </p:sp>
      <p:sp>
        <p:nvSpPr>
          <p:cNvPr id="73" name="Google Shape;73;p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rPr lang="en"/>
              <a:t>This project is all about building a model to classify images appropriately using the CIFAR - 10 dataset.</a:t>
            </a:r>
            <a:endParaRPr/>
          </a:p>
          <a:p>
            <a:pPr indent="0" lvl="0" marL="0" rtl="0" algn="l">
              <a:lnSpc>
                <a:spcPct val="115000"/>
              </a:lnSpc>
              <a:spcBef>
                <a:spcPts val="1200"/>
              </a:spcBef>
              <a:spcAft>
                <a:spcPts val="0"/>
              </a:spcAft>
              <a:buSzPts val="1800"/>
              <a:buNone/>
            </a:pPr>
            <a:r>
              <a:rPr lang="en"/>
              <a:t>We have used CNN (python, tensorflow) for this project purpose.</a:t>
            </a:r>
            <a:endParaRPr/>
          </a:p>
          <a:p>
            <a:pPr indent="0" lvl="0" marL="0" rtl="0" algn="l">
              <a:lnSpc>
                <a:spcPct val="115000"/>
              </a:lnSpc>
              <a:spcBef>
                <a:spcPts val="1200"/>
              </a:spcBef>
              <a:spcAft>
                <a:spcPts val="1200"/>
              </a:spcAft>
              <a:buSzPts val="1800"/>
              <a:buNone/>
            </a:pPr>
            <a:r>
              <a:rPr lang="en"/>
              <a:t>This comes under the paradigm of Deep learning where we try to imitate the way humans gain some type of knowledge.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Unexpected outputs</a:t>
            </a:r>
            <a:endParaRPr/>
          </a:p>
        </p:txBody>
      </p:sp>
      <p:sp>
        <p:nvSpPr>
          <p:cNvPr id="190" name="Google Shape;190;p3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The previous two graphs where we used relu activation functions gave us unexpected outcomes as seen in the graphs,</a:t>
            </a:r>
            <a:endParaRPr/>
          </a:p>
          <a:p>
            <a:pPr indent="0" lvl="0" marL="0" rtl="0" algn="l">
              <a:lnSpc>
                <a:spcPct val="115000"/>
              </a:lnSpc>
              <a:spcBef>
                <a:spcPts val="1200"/>
              </a:spcBef>
              <a:spcAft>
                <a:spcPts val="0"/>
              </a:spcAft>
              <a:buSzPts val="1800"/>
              <a:buNone/>
            </a:pPr>
            <a:r>
              <a:rPr lang="en"/>
              <a:t>Relu is generally applied at the output layer only in the case of binomial class classification.</a:t>
            </a:r>
            <a:endParaRPr/>
          </a:p>
          <a:p>
            <a:pPr indent="0" lvl="0" marL="0" rtl="0" algn="l">
              <a:lnSpc>
                <a:spcPct val="115000"/>
              </a:lnSpc>
              <a:spcBef>
                <a:spcPts val="1200"/>
              </a:spcBef>
              <a:spcAft>
                <a:spcPts val="0"/>
              </a:spcAft>
              <a:buSzPts val="1800"/>
              <a:buNone/>
            </a:pPr>
            <a:r>
              <a:rPr lang="en"/>
              <a:t>Tanh suffers from vanishing gradient problem.This leads to a case where new weights after updation are very similar to the old weights and this may lead to the model not being converged.</a:t>
            </a:r>
            <a:endParaRPr/>
          </a:p>
          <a:p>
            <a:pPr indent="0" lvl="0" marL="0" rtl="0" algn="l">
              <a:lnSpc>
                <a:spcPct val="115000"/>
              </a:lnSpc>
              <a:spcBef>
                <a:spcPts val="1200"/>
              </a:spcBef>
              <a:spcAft>
                <a:spcPts val="1200"/>
              </a:spcAft>
              <a:buSzPts val="1800"/>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LeNet-5</a:t>
            </a:r>
            <a:endParaRPr/>
          </a:p>
        </p:txBody>
      </p:sp>
      <p:sp>
        <p:nvSpPr>
          <p:cNvPr id="196" name="Google Shape;196;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Lenet-5 is one of the earliest pre-trained models proposed by Yann LeCun and others in the year 1998.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network has 5 layers with learnable parameters and hence named Lenet-5. It has three sets of convolution layers with a combination of average pooling, and 2 sets of fully connected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number of trainable parameters is 60000.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a:t>
            </a:r>
            <a:endParaRPr/>
          </a:p>
        </p:txBody>
      </p:sp>
      <p:sp>
        <p:nvSpPr>
          <p:cNvPr id="202" name="Google Shape;202;p3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10000"/>
          </a:bodyPr>
          <a:lstStyle/>
          <a:p>
            <a:pPr indent="-352167" lvl="0" marL="457200" rtl="0" algn="l">
              <a:lnSpc>
                <a:spcPct val="115000"/>
              </a:lnSpc>
              <a:spcBef>
                <a:spcPts val="0"/>
              </a:spcBef>
              <a:spcAft>
                <a:spcPts val="0"/>
              </a:spcAft>
              <a:buSzPts val="1946"/>
              <a:buChar char="●"/>
            </a:pPr>
            <a:r>
              <a:rPr b="1" lang="en"/>
              <a:t>VGGNet</a:t>
            </a:r>
            <a:r>
              <a:rPr lang="en"/>
              <a:t>. The runner-up in ILSVRC 2014 was the network from Karen Simonyan and Andrew Zisserman that became known as the </a:t>
            </a:r>
            <a:r>
              <a:rPr lang="en" u="sng">
                <a:solidFill>
                  <a:schemeClr val="hlink"/>
                </a:solidFill>
                <a:hlinkClick r:id="rId3"/>
              </a:rPr>
              <a:t>VGGNet</a:t>
            </a:r>
            <a:r>
              <a:rPr lang="en"/>
              <a:t>. </a:t>
            </a:r>
            <a:endParaRPr/>
          </a:p>
          <a:p>
            <a:pPr indent="-352167" lvl="0" marL="457200" rtl="0" algn="l">
              <a:lnSpc>
                <a:spcPct val="115000"/>
              </a:lnSpc>
              <a:spcBef>
                <a:spcPts val="0"/>
              </a:spcBef>
              <a:spcAft>
                <a:spcPts val="0"/>
              </a:spcAft>
              <a:buSzPts val="1946"/>
              <a:buChar char="●"/>
            </a:pPr>
            <a:r>
              <a:rPr lang="en"/>
              <a:t>Its main contribution was in showing that the depth of the network is a critical component for good performance.</a:t>
            </a:r>
            <a:endParaRPr/>
          </a:p>
          <a:p>
            <a:pPr indent="-352167" lvl="0" marL="457200" rtl="0" algn="l">
              <a:lnSpc>
                <a:spcPct val="115000"/>
              </a:lnSpc>
              <a:spcBef>
                <a:spcPts val="0"/>
              </a:spcBef>
              <a:spcAft>
                <a:spcPts val="0"/>
              </a:spcAft>
              <a:buSzPts val="1946"/>
              <a:buChar char="●"/>
            </a:pPr>
            <a:r>
              <a:rPr lang="en"/>
              <a:t>140 Million parameters</a:t>
            </a:r>
            <a:endParaRPr/>
          </a:p>
          <a:p>
            <a:pPr indent="-342900" lvl="0" marL="457200" rtl="0" algn="l">
              <a:lnSpc>
                <a:spcPct val="115000"/>
              </a:lnSpc>
              <a:spcBef>
                <a:spcPts val="0"/>
              </a:spcBef>
              <a:spcAft>
                <a:spcPts val="0"/>
              </a:spcAft>
              <a:buSzPts val="1800"/>
              <a:buChar char="●"/>
            </a:pPr>
            <a:r>
              <a:rPr lang="en"/>
              <a:t>Size ~ 0.5GB</a:t>
            </a:r>
            <a:endParaRPr/>
          </a:p>
          <a:p>
            <a:pPr indent="-342900" lvl="0" marL="457200" rtl="0" algn="l">
              <a:lnSpc>
                <a:spcPct val="115000"/>
              </a:lnSpc>
              <a:spcBef>
                <a:spcPts val="0"/>
              </a:spcBef>
              <a:spcAft>
                <a:spcPts val="0"/>
              </a:spcAft>
              <a:buSzPts val="1800"/>
              <a:buChar char="●"/>
            </a:pPr>
            <a:r>
              <a:rPr lang="en"/>
              <a:t>Useful for Image Recognition or Classification &amp; Image Detection and Localization</a:t>
            </a:r>
            <a:endParaRPr/>
          </a:p>
          <a:p>
            <a:pPr indent="-228600" lvl="0" marL="457200" rtl="0" algn="l">
              <a:lnSpc>
                <a:spcPct val="115000"/>
              </a:lnSpc>
              <a:spcBef>
                <a:spcPts val="0"/>
              </a:spcBef>
              <a:spcAft>
                <a:spcPts val="0"/>
              </a:spcAft>
              <a:buSzPts val="1946"/>
              <a:buNone/>
            </a:pPr>
            <a:r>
              <a:t/>
            </a:r>
            <a:endParaRPr/>
          </a:p>
          <a:p>
            <a:pPr indent="0" lvl="0" marL="0" rtl="0" algn="l">
              <a:lnSpc>
                <a:spcPct val="115000"/>
              </a:lnSpc>
              <a:spcBef>
                <a:spcPts val="0"/>
              </a:spcBef>
              <a:spcAft>
                <a:spcPts val="1200"/>
              </a:spcAft>
              <a:buSzPts val="1946"/>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GoogLeNet</a:t>
            </a:r>
            <a:r>
              <a:rPr lang="en"/>
              <a:t>. Also known as </a:t>
            </a:r>
            <a:r>
              <a:rPr i="1" lang="en"/>
              <a:t>Inception Module</a:t>
            </a:r>
            <a:r>
              <a:rPr lang="en"/>
              <a:t>, It </a:t>
            </a:r>
            <a:r>
              <a:rPr lang="en"/>
              <a:t>dramatically reduced the number of parameters in the network (4M, compared to AlexNet with 60M). Additionally, this pa</a:t>
            </a:r>
            <a:r>
              <a:rPr lang="en"/>
              <a:t>per uses Average Pooling instead of Fully Connected layers at the top of the ConvNet, eliminating a large amount of parameters that do not seem to matter much. There are also several follow-up versions to the GoogLeNet, most recently </a:t>
            </a:r>
            <a:r>
              <a:rPr lang="en" u="sng">
                <a:solidFill>
                  <a:schemeClr val="hlink"/>
                </a:solidFill>
                <a:hlinkClick r:id="rId3"/>
              </a:rPr>
              <a:t>Inception-v4</a:t>
            </a:r>
            <a:r>
              <a:rPr lang="en"/>
              <a:t>.</a:t>
            </a:r>
            <a:endParaRPr/>
          </a:p>
          <a:p>
            <a:pPr indent="-342900" lvl="0" marL="457200" rtl="0" algn="l">
              <a:lnSpc>
                <a:spcPct val="115000"/>
              </a:lnSpc>
              <a:spcBef>
                <a:spcPts val="0"/>
              </a:spcBef>
              <a:spcAft>
                <a:spcPts val="0"/>
              </a:spcAft>
              <a:buSzPts val="1800"/>
              <a:buChar char="●"/>
            </a:pPr>
            <a:r>
              <a:rPr lang="en"/>
              <a:t>The number of trainable parameters is 4 Million.</a:t>
            </a:r>
            <a:endParaRPr/>
          </a:p>
          <a:p>
            <a:pPr indent="-228600" lvl="0" marL="457200" rtl="0" algn="l">
              <a:lnSpc>
                <a:spcPct val="115000"/>
              </a:lnSpc>
              <a:spcBef>
                <a:spcPts val="0"/>
              </a:spcBef>
              <a:spcAft>
                <a:spcPts val="0"/>
              </a:spcAft>
              <a:buSzPts val="1800"/>
              <a:buNone/>
            </a:pPr>
            <a:r>
              <a:t/>
            </a:r>
            <a:endParaRPr/>
          </a:p>
        </p:txBody>
      </p:sp>
      <p:sp>
        <p:nvSpPr>
          <p:cNvPr id="208" name="Google Shape;208;p3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GoogleNet</a:t>
            </a:r>
            <a:endParaRPr baseline="-25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GoogleNet</a:t>
            </a:r>
            <a:endParaRPr/>
          </a:p>
        </p:txBody>
      </p:sp>
      <p:sp>
        <p:nvSpPr>
          <p:cNvPr id="214" name="Google Shape;214;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Hebbian Principle: </a:t>
            </a:r>
            <a:r>
              <a:rPr lang="en"/>
              <a:t>The author suggests that when creating a subsequent layer in a deep learning model, one should pay attention to the learnings of the previous layer.</a:t>
            </a:r>
            <a:endParaRPr sz="13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a:t>Inception: Allows internal layers to pick what filter is suitable for them*</a:t>
            </a:r>
            <a:endParaRPr b="1"/>
          </a:p>
          <a:p>
            <a:pPr indent="0" lvl="0" marL="0" rtl="0" algn="l">
              <a:spcBef>
                <a:spcPts val="0"/>
              </a:spcBef>
              <a:spcAft>
                <a:spcPts val="0"/>
              </a:spcAft>
              <a:buNone/>
            </a:pPr>
            <a:r>
              <a:rPr lang="en"/>
              <a:t>For example, the first image may require a larger filter size (CNN), </a:t>
            </a:r>
            <a:r>
              <a:rPr lang="en"/>
              <a:t>whereas</a:t>
            </a:r>
            <a:r>
              <a:rPr lang="en"/>
              <a:t> the second one requires a smaller one.</a:t>
            </a:r>
            <a:endParaRPr/>
          </a:p>
        </p:txBody>
      </p:sp>
      <p:pic>
        <p:nvPicPr>
          <p:cNvPr id="215" name="Google Shape;215;p36"/>
          <p:cNvPicPr preferRelativeResize="0"/>
          <p:nvPr/>
        </p:nvPicPr>
        <p:blipFill>
          <a:blip r:embed="rId3">
            <a:alphaModFix/>
          </a:blip>
          <a:stretch>
            <a:fillRect/>
          </a:stretch>
        </p:blipFill>
        <p:spPr>
          <a:xfrm>
            <a:off x="4097375" y="3501625"/>
            <a:ext cx="5165300" cy="154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Datasets</a:t>
            </a:r>
            <a:endParaRPr b="1" sz="3600">
              <a:solidFill>
                <a:srgbClr val="EF6C00"/>
              </a:solidFill>
              <a:latin typeface="PT Sans Narrow"/>
              <a:ea typeface="PT Sans Narrow"/>
              <a:cs typeface="PT Sans Narrow"/>
              <a:sym typeface="PT Sans Narrow"/>
            </a:endParaRPr>
          </a:p>
        </p:txBody>
      </p:sp>
      <p:sp>
        <p:nvSpPr>
          <p:cNvPr id="221" name="Google Shape;221;p37"/>
          <p:cNvSpPr txBox="1"/>
          <p:nvPr/>
        </p:nvSpPr>
        <p:spPr>
          <a:xfrm>
            <a:off x="1837600" y="534200"/>
            <a:ext cx="7156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695D46"/>
                </a:solidFill>
                <a:latin typeface="Open Sans"/>
                <a:ea typeface="Open Sans"/>
                <a:cs typeface="Open Sans"/>
                <a:sym typeface="Open Sans"/>
              </a:rPr>
              <a:t>Will our models work on different data-sets with minimum training ?</a:t>
            </a:r>
            <a:endParaRPr sz="1800">
              <a:solidFill>
                <a:srgbClr val="695D46"/>
              </a:solidFill>
              <a:latin typeface="Open Sans"/>
              <a:ea typeface="Open Sans"/>
              <a:cs typeface="Open Sans"/>
              <a:sym typeface="Open Sans"/>
            </a:endParaRPr>
          </a:p>
        </p:txBody>
      </p:sp>
      <p:pic>
        <p:nvPicPr>
          <p:cNvPr id="222" name="Google Shape;222;p37"/>
          <p:cNvPicPr preferRelativeResize="0"/>
          <p:nvPr/>
        </p:nvPicPr>
        <p:blipFill>
          <a:blip r:embed="rId3">
            <a:alphaModFix/>
          </a:blip>
          <a:stretch>
            <a:fillRect/>
          </a:stretch>
        </p:blipFill>
        <p:spPr>
          <a:xfrm>
            <a:off x="1734175" y="1391475"/>
            <a:ext cx="4850501" cy="3066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Some Dataset Results</a:t>
            </a:r>
            <a:endParaRPr b="1" sz="3600">
              <a:solidFill>
                <a:srgbClr val="EF6C00"/>
              </a:solidFill>
              <a:latin typeface="PT Sans Narrow"/>
              <a:ea typeface="PT Sans Narrow"/>
              <a:cs typeface="PT Sans Narrow"/>
              <a:sym typeface="PT Sans Narrow"/>
            </a:endParaRPr>
          </a:p>
        </p:txBody>
      </p:sp>
      <p:graphicFrame>
        <p:nvGraphicFramePr>
          <p:cNvPr id="228" name="Google Shape;228;p38"/>
          <p:cNvGraphicFramePr/>
          <p:nvPr/>
        </p:nvGraphicFramePr>
        <p:xfrm>
          <a:off x="699338" y="1911235"/>
          <a:ext cx="3000000" cy="3000000"/>
        </p:xfrm>
        <a:graphic>
          <a:graphicData uri="http://schemas.openxmlformats.org/drawingml/2006/table">
            <a:tbl>
              <a:tblPr>
                <a:noFill/>
                <a:tableStyleId>{0C8FC55C-2213-45BD-ACF4-7AE68452DE6F}</a:tableStyleId>
              </a:tblPr>
              <a:tblGrid>
                <a:gridCol w="2581775"/>
                <a:gridCol w="2581775"/>
                <a:gridCol w="2581775"/>
              </a:tblGrid>
              <a:tr h="864025">
                <a:tc>
                  <a:txBody>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Dataset</a:t>
                      </a:r>
                      <a:endParaRPr sz="1800">
                        <a:solidFill>
                          <a:srgbClr val="666666"/>
                        </a:solidFill>
                        <a:latin typeface="Open Sans"/>
                        <a:ea typeface="Open Sans"/>
                        <a:cs typeface="Open Sans"/>
                        <a:sym typeface="Open Sans"/>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MNIST-FASHION</a:t>
                      </a:r>
                      <a:endParaRPr sz="1800">
                        <a:solidFill>
                          <a:srgbClr val="666666"/>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CIFAR-10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55775">
                <a:tc>
                  <a:txBody>
                    <a:bodyPr/>
                    <a:lstStyle/>
                    <a:p>
                      <a:pPr indent="0" lvl="0" marL="0" rtl="0" algn="l">
                        <a:spcBef>
                          <a:spcPts val="0"/>
                        </a:spcBef>
                        <a:spcAft>
                          <a:spcPts val="0"/>
                        </a:spcAft>
                        <a:buNone/>
                      </a:pPr>
                      <a:r>
                        <a:rPr lang="en" sz="1700">
                          <a:solidFill>
                            <a:srgbClr val="666666"/>
                          </a:solidFill>
                          <a:latin typeface="Open Sans"/>
                          <a:ea typeface="Open Sans"/>
                          <a:cs typeface="Open Sans"/>
                          <a:sym typeface="Open Sans"/>
                        </a:rPr>
                        <a:t>Accuracy</a:t>
                      </a:r>
                      <a:endParaRPr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83.33%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78.40%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Tuning Hyper-parameters</a:t>
            </a:r>
            <a:endParaRPr b="1" sz="3600">
              <a:solidFill>
                <a:srgbClr val="EF6C00"/>
              </a:solidFill>
              <a:latin typeface="PT Sans Narrow"/>
              <a:ea typeface="PT Sans Narrow"/>
              <a:cs typeface="PT Sans Narrow"/>
              <a:sym typeface="PT Sans Narrow"/>
            </a:endParaRPr>
          </a:p>
        </p:txBody>
      </p:sp>
      <p:sp>
        <p:nvSpPr>
          <p:cNvPr id="234" name="Google Shape;234;p39"/>
          <p:cNvSpPr txBox="1"/>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Definition - Machine learning models can be fine tuned according to the problem and data available for training. This is an additional step for achieving better performance in machine learning.</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Some methods are - </a:t>
            </a:r>
            <a:endParaRPr/>
          </a:p>
          <a:p>
            <a:pPr indent="-304800" lvl="0" marL="457200" rtl="0" algn="l">
              <a:lnSpc>
                <a:spcPct val="115000"/>
              </a:lnSpc>
              <a:spcBef>
                <a:spcPts val="1200"/>
              </a:spcBef>
              <a:spcAft>
                <a:spcPts val="0"/>
              </a:spcAft>
              <a:buClr>
                <a:srgbClr val="202124"/>
              </a:buClr>
              <a:buSzPts val="1200"/>
              <a:buChar char="●"/>
            </a:pPr>
            <a:r>
              <a:rPr lang="en" sz="1200">
                <a:solidFill>
                  <a:srgbClr val="202124"/>
                </a:solidFill>
                <a:highlight>
                  <a:srgbClr val="FFFFFF"/>
                </a:highlight>
              </a:rPr>
              <a:t>Bayesian search</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Grid Search.</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Randomized Search.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Tuning</a:t>
            </a:r>
            <a:endParaRPr b="1" sz="3600">
              <a:solidFill>
                <a:srgbClr val="EF6C00"/>
              </a:solidFill>
              <a:latin typeface="PT Sans Narrow"/>
              <a:ea typeface="PT Sans Narrow"/>
              <a:cs typeface="PT Sans Narrow"/>
              <a:sym typeface="PT Sans Narrow"/>
            </a:endParaRPr>
          </a:p>
        </p:txBody>
      </p:sp>
      <p:sp>
        <p:nvSpPr>
          <p:cNvPr id="240" name="Google Shape;240;p40"/>
          <p:cNvSpPr txBox="1"/>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Different Hyper-parameters</a:t>
            </a:r>
            <a:endParaRPr>
              <a:latin typeface="Open Sans"/>
              <a:ea typeface="Open Sans"/>
              <a:cs typeface="Open Sans"/>
              <a:sym typeface="Open Sans"/>
            </a:endParaRPr>
          </a:p>
          <a:p>
            <a:pPr indent="0" lvl="0" marL="0" rtl="0" algn="l">
              <a:lnSpc>
                <a:spcPct val="115000"/>
              </a:lnSpc>
              <a:spcBef>
                <a:spcPts val="1200"/>
              </a:spcBef>
              <a:spcAft>
                <a:spcPts val="0"/>
              </a:spcAft>
              <a:buNone/>
            </a:pPr>
            <a:r>
              <a:t/>
            </a:r>
            <a:endParaRPr>
              <a:latin typeface="Open Sans"/>
              <a:ea typeface="Open Sans"/>
              <a:cs typeface="Open Sans"/>
              <a:sym typeface="Open Sans"/>
            </a:endParaRPr>
          </a:p>
          <a:p>
            <a:pPr indent="0" lvl="0" marL="0" rtl="0" algn="l">
              <a:lnSpc>
                <a:spcPct val="115000"/>
              </a:lnSpc>
              <a:spcBef>
                <a:spcPts val="1200"/>
              </a:spcBef>
              <a:spcAft>
                <a:spcPts val="0"/>
              </a:spcAft>
              <a:buNone/>
            </a:pPr>
            <a:r>
              <a:rPr lang="en">
                <a:latin typeface="Open Sans"/>
                <a:ea typeface="Open Sans"/>
                <a:cs typeface="Open Sans"/>
                <a:sym typeface="Open Sans"/>
              </a:rPr>
              <a:t>The hyperparameters to tune are the number of neurons, activation function, optimizer, learning rate, batch size, and epochs</a:t>
            </a:r>
            <a:endParaRPr>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a:solidFill>
                <a:srgbClr val="695D46"/>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Tuning</a:t>
            </a:r>
            <a:endParaRPr b="1" sz="3600">
              <a:solidFill>
                <a:srgbClr val="EF6C00"/>
              </a:solidFill>
              <a:latin typeface="PT Sans Narrow"/>
              <a:ea typeface="PT Sans Narrow"/>
              <a:cs typeface="PT Sans Narrow"/>
              <a:sym typeface="PT Sans Narrow"/>
            </a:endParaRPr>
          </a:p>
        </p:txBody>
      </p:sp>
      <p:sp>
        <p:nvSpPr>
          <p:cNvPr id="246" name="Google Shape;246;p41"/>
          <p:cNvSpPr txBox="1"/>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695D46"/>
                </a:solidFill>
                <a:latin typeface="Open Sans"/>
                <a:ea typeface="Open Sans"/>
                <a:cs typeface="Open Sans"/>
                <a:sym typeface="Open Sans"/>
              </a:rPr>
              <a:t>We use HyperBand Tuner for tuning hyper parameters.</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800">
                <a:solidFill>
                  <a:srgbClr val="695D46"/>
                </a:solidFill>
                <a:latin typeface="Open Sans"/>
                <a:ea typeface="Open Sans"/>
                <a:cs typeface="Open Sans"/>
                <a:sym typeface="Open Sans"/>
              </a:rPr>
              <a:t>Some Code Snips</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1800">
              <a:solidFill>
                <a:srgbClr val="695D46"/>
              </a:solidFill>
              <a:latin typeface="Open Sans"/>
              <a:ea typeface="Open Sans"/>
              <a:cs typeface="Open Sans"/>
              <a:sym typeface="Open Sans"/>
            </a:endParaRPr>
          </a:p>
        </p:txBody>
      </p:sp>
      <p:pic>
        <p:nvPicPr>
          <p:cNvPr id="247" name="Google Shape;247;p41"/>
          <p:cNvPicPr preferRelativeResize="0"/>
          <p:nvPr/>
        </p:nvPicPr>
        <p:blipFill>
          <a:blip r:embed="rId3">
            <a:alphaModFix/>
          </a:blip>
          <a:stretch>
            <a:fillRect/>
          </a:stretch>
        </p:blipFill>
        <p:spPr>
          <a:xfrm>
            <a:off x="420075" y="2571750"/>
            <a:ext cx="7562850" cy="150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CIFAR-10 Dataset</a:t>
            </a:r>
            <a:endParaRPr/>
          </a:p>
        </p:txBody>
      </p:sp>
      <p:sp>
        <p:nvSpPr>
          <p:cNvPr id="79" name="Google Shape;79;p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The dataset has a total of 60,000 images</a:t>
            </a:r>
            <a:endParaRPr/>
          </a:p>
          <a:p>
            <a:pPr indent="0" lvl="0" marL="0" rtl="0" algn="l">
              <a:lnSpc>
                <a:spcPct val="115000"/>
              </a:lnSpc>
              <a:spcBef>
                <a:spcPts val="1200"/>
              </a:spcBef>
              <a:spcAft>
                <a:spcPts val="0"/>
              </a:spcAft>
              <a:buSzPts val="1800"/>
              <a:buNone/>
            </a:pPr>
            <a:r>
              <a:rPr lang="en"/>
              <a:t>of which 50,000 are used to train the</a:t>
            </a:r>
            <a:endParaRPr/>
          </a:p>
          <a:p>
            <a:pPr indent="0" lvl="0" marL="0" rtl="0" algn="l">
              <a:lnSpc>
                <a:spcPct val="115000"/>
              </a:lnSpc>
              <a:spcBef>
                <a:spcPts val="1200"/>
              </a:spcBef>
              <a:spcAft>
                <a:spcPts val="0"/>
              </a:spcAft>
              <a:buSzPts val="1800"/>
              <a:buNone/>
            </a:pPr>
            <a:r>
              <a:rPr lang="en"/>
              <a:t>Model and 10.000 are used for testing </a:t>
            </a:r>
            <a:endParaRPr/>
          </a:p>
          <a:p>
            <a:pPr indent="0" lvl="0" marL="0" rtl="0" algn="l">
              <a:lnSpc>
                <a:spcPct val="115000"/>
              </a:lnSpc>
              <a:spcBef>
                <a:spcPts val="1200"/>
              </a:spcBef>
              <a:spcAft>
                <a:spcPts val="0"/>
              </a:spcAft>
              <a:buSzPts val="1800"/>
              <a:buNone/>
            </a:pPr>
            <a:r>
              <a:rPr lang="en"/>
              <a:t>purpose.</a:t>
            </a:r>
            <a:endParaRPr/>
          </a:p>
          <a:p>
            <a:pPr indent="0" lvl="0" marL="0" rtl="0" algn="l">
              <a:lnSpc>
                <a:spcPct val="115000"/>
              </a:lnSpc>
              <a:spcBef>
                <a:spcPts val="1200"/>
              </a:spcBef>
              <a:spcAft>
                <a:spcPts val="0"/>
              </a:spcAft>
              <a:buSzPts val="1800"/>
              <a:buNone/>
            </a:pPr>
            <a:r>
              <a:rPr lang="en"/>
              <a:t>It has images which belong to different </a:t>
            </a:r>
            <a:endParaRPr/>
          </a:p>
          <a:p>
            <a:pPr indent="0" lvl="0" marL="0" rtl="0" algn="l">
              <a:lnSpc>
                <a:spcPct val="115000"/>
              </a:lnSpc>
              <a:spcBef>
                <a:spcPts val="1200"/>
              </a:spcBef>
              <a:spcAft>
                <a:spcPts val="0"/>
              </a:spcAft>
              <a:buSzPts val="1800"/>
              <a:buNone/>
            </a:pPr>
            <a:r>
              <a:rPr lang="en"/>
              <a:t>categories like cars,planes,deers etc…</a:t>
            </a:r>
            <a:endParaRPr/>
          </a:p>
          <a:p>
            <a:pPr indent="0" lvl="0" marL="0" rtl="0" algn="l">
              <a:lnSpc>
                <a:spcPct val="115000"/>
              </a:lnSpc>
              <a:spcBef>
                <a:spcPts val="1200"/>
              </a:spcBef>
              <a:spcAft>
                <a:spcPts val="1200"/>
              </a:spcAft>
              <a:buSzPts val="1800"/>
              <a:buNone/>
            </a:pPr>
            <a:r>
              <a:rPr lang="en"/>
              <a:t>Each image is of size 32*32*3 .</a:t>
            </a:r>
            <a:endParaRPr/>
          </a:p>
        </p:txBody>
      </p:sp>
      <p:pic>
        <p:nvPicPr>
          <p:cNvPr id="80" name="Google Shape;80;p15"/>
          <p:cNvPicPr preferRelativeResize="0"/>
          <p:nvPr/>
        </p:nvPicPr>
        <p:blipFill rotWithShape="1">
          <a:blip r:embed="rId3">
            <a:alphaModFix/>
          </a:blip>
          <a:srcRect b="0" l="0" r="0" t="0"/>
          <a:stretch/>
        </p:blipFill>
        <p:spPr>
          <a:xfrm>
            <a:off x="4780625" y="599550"/>
            <a:ext cx="4291500" cy="4133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Tuning Lenet</a:t>
            </a:r>
            <a:endParaRPr b="1" sz="3600">
              <a:solidFill>
                <a:srgbClr val="EF6C00"/>
              </a:solidFill>
              <a:latin typeface="PT Sans Narrow"/>
              <a:ea typeface="PT Sans Narrow"/>
              <a:cs typeface="PT Sans Narrow"/>
              <a:sym typeface="PT Sans Narrow"/>
            </a:endParaRPr>
          </a:p>
        </p:txBody>
      </p:sp>
      <p:pic>
        <p:nvPicPr>
          <p:cNvPr id="253" name="Google Shape;253;p42"/>
          <p:cNvPicPr preferRelativeResize="0"/>
          <p:nvPr/>
        </p:nvPicPr>
        <p:blipFill>
          <a:blip r:embed="rId3">
            <a:alphaModFix/>
          </a:blip>
          <a:stretch>
            <a:fillRect/>
          </a:stretch>
        </p:blipFill>
        <p:spPr>
          <a:xfrm>
            <a:off x="472288" y="1266325"/>
            <a:ext cx="7153275" cy="356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Phases</a:t>
            </a:r>
            <a:endParaRPr/>
          </a:p>
        </p:txBody>
      </p:sp>
      <p:pic>
        <p:nvPicPr>
          <p:cNvPr id="86" name="Google Shape;86;p16"/>
          <p:cNvPicPr preferRelativeResize="0"/>
          <p:nvPr/>
        </p:nvPicPr>
        <p:blipFill rotWithShape="1">
          <a:blip r:embed="rId3">
            <a:alphaModFix/>
          </a:blip>
          <a:srcRect b="35741" l="12251" r="38917" t="31957"/>
          <a:stretch/>
        </p:blipFill>
        <p:spPr>
          <a:xfrm>
            <a:off x="1973025" y="1639525"/>
            <a:ext cx="4979251" cy="226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Data Preprocessing</a:t>
            </a:r>
            <a:endParaRPr b="1" sz="3600">
              <a:solidFill>
                <a:srgbClr val="EF6C00"/>
              </a:solidFill>
              <a:latin typeface="PT Sans Narrow"/>
              <a:ea typeface="PT Sans Narrow"/>
              <a:cs typeface="PT Sans Narrow"/>
              <a:sym typeface="PT Sans Narrow"/>
            </a:endParaRPr>
          </a:p>
        </p:txBody>
      </p:sp>
      <p:sp>
        <p:nvSpPr>
          <p:cNvPr id="92" name="Google Shape;92;p17"/>
          <p:cNvSpPr txBox="1"/>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695D46"/>
                </a:solidFill>
                <a:latin typeface="Open Sans"/>
                <a:ea typeface="Open Sans"/>
                <a:cs typeface="Open Sans"/>
                <a:sym typeface="Open Sans"/>
              </a:rPr>
              <a:t>First step is collecting appropriate data and </a:t>
            </a:r>
            <a:r>
              <a:rPr b="1" lang="en" sz="1800">
                <a:solidFill>
                  <a:srgbClr val="695D46"/>
                </a:solidFill>
                <a:latin typeface="Open Sans"/>
                <a:ea typeface="Open Sans"/>
                <a:cs typeface="Open Sans"/>
                <a:sym typeface="Open Sans"/>
              </a:rPr>
              <a:t>preprocessing</a:t>
            </a:r>
            <a:r>
              <a:rPr lang="en" sz="1800">
                <a:solidFill>
                  <a:srgbClr val="695D46"/>
                </a:solidFill>
                <a:latin typeface="Open Sans"/>
                <a:ea typeface="Open Sans"/>
                <a:cs typeface="Open Sans"/>
                <a:sym typeface="Open Sans"/>
              </a:rPr>
              <a:t> the data which is a very important step in building the model.</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800">
                <a:solidFill>
                  <a:srgbClr val="695D46"/>
                </a:solidFill>
                <a:latin typeface="Open Sans"/>
                <a:ea typeface="Open Sans"/>
                <a:cs typeface="Open Sans"/>
                <a:sym typeface="Open Sans"/>
              </a:rPr>
              <a:t>We first convert the datatype to float for computational purpose and </a:t>
            </a:r>
            <a:r>
              <a:rPr b="1" lang="en" sz="1800">
                <a:solidFill>
                  <a:srgbClr val="695D46"/>
                </a:solidFill>
                <a:latin typeface="Open Sans"/>
                <a:ea typeface="Open Sans"/>
                <a:cs typeface="Open Sans"/>
                <a:sym typeface="Open Sans"/>
              </a:rPr>
              <a:t>normalize</a:t>
            </a:r>
            <a:r>
              <a:rPr lang="en" sz="1800">
                <a:solidFill>
                  <a:srgbClr val="695D46"/>
                </a:solidFill>
                <a:latin typeface="Open Sans"/>
                <a:ea typeface="Open Sans"/>
                <a:cs typeface="Open Sans"/>
                <a:sym typeface="Open Sans"/>
              </a:rPr>
              <a:t> the data by dividing by 255.</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800">
                <a:solidFill>
                  <a:srgbClr val="695D46"/>
                </a:solidFill>
                <a:latin typeface="Open Sans"/>
                <a:ea typeface="Open Sans"/>
                <a:cs typeface="Open Sans"/>
                <a:sym typeface="Open Sans"/>
              </a:rPr>
              <a:t>Also,we use </a:t>
            </a:r>
            <a:r>
              <a:rPr b="1" lang="en" sz="1800">
                <a:solidFill>
                  <a:srgbClr val="695D46"/>
                </a:solidFill>
                <a:latin typeface="Open Sans"/>
                <a:ea typeface="Open Sans"/>
                <a:cs typeface="Open Sans"/>
                <a:sym typeface="Open Sans"/>
              </a:rPr>
              <a:t>one hot encoding </a:t>
            </a:r>
            <a:r>
              <a:rPr lang="en" sz="1800">
                <a:solidFill>
                  <a:srgbClr val="695D46"/>
                </a:solidFill>
                <a:latin typeface="Open Sans"/>
                <a:ea typeface="Open Sans"/>
                <a:cs typeface="Open Sans"/>
                <a:sym typeface="Open Sans"/>
              </a:rPr>
              <a:t>to convert the categorical indices to binary format.</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1800">
              <a:solidFill>
                <a:srgbClr val="695D46"/>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0" y="234879"/>
            <a:ext cx="9144001" cy="48261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What is CNN ?</a:t>
            </a:r>
            <a:endParaRPr b="1" sz="3600">
              <a:solidFill>
                <a:srgbClr val="EF6C00"/>
              </a:solidFill>
              <a:latin typeface="PT Sans Narrow"/>
              <a:ea typeface="PT Sans Narrow"/>
              <a:cs typeface="PT Sans Narrow"/>
              <a:sym typeface="PT Sans Narrow"/>
            </a:endParaRPr>
          </a:p>
        </p:txBody>
      </p:sp>
      <p:sp>
        <p:nvSpPr>
          <p:cNvPr id="105" name="Google Shape;105;p19"/>
          <p:cNvSpPr txBox="1"/>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rgbClr val="292929"/>
                </a:solidFill>
                <a:highlight>
                  <a:srgbClr val="FFFFFF"/>
                </a:highlight>
                <a:latin typeface="Georgia"/>
                <a:ea typeface="Georgia"/>
                <a:cs typeface="Georgia"/>
                <a:sym typeface="Georgia"/>
              </a:rPr>
              <a:t>CNNs are fully connected feed forward neural networks. </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rPr lang="en" sz="1500">
                <a:solidFill>
                  <a:srgbClr val="292929"/>
                </a:solidFill>
                <a:highlight>
                  <a:srgbClr val="FFFFFF"/>
                </a:highlight>
                <a:latin typeface="Georgia"/>
                <a:ea typeface="Georgia"/>
                <a:cs typeface="Georgia"/>
                <a:sym typeface="Georgia"/>
              </a:rPr>
              <a:t>CNNs are trained to identify the parameters like edges of objects in any image.</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rPr lang="en" sz="1500">
                <a:solidFill>
                  <a:srgbClr val="292929"/>
                </a:solidFill>
                <a:highlight>
                  <a:srgbClr val="FFFFFF"/>
                </a:highlight>
                <a:latin typeface="Georgia"/>
                <a:ea typeface="Georgia"/>
                <a:cs typeface="Georgia"/>
                <a:sym typeface="Georgia"/>
              </a:rPr>
              <a:t>CNNs are very effective in reducing the number of parameters without losing on the quality of models. Images have high dimensionality (as each pixel is considered as a feature) which suits the above described abilities of CNNs</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t/>
            </a:r>
            <a:endParaRPr sz="1200">
              <a:solidFill>
                <a:srgbClr val="FFFFFF"/>
              </a:solidFill>
              <a:highlight>
                <a:srgbClr val="202124"/>
              </a:highlight>
            </a:endParaRPr>
          </a:p>
          <a:p>
            <a:pPr indent="0" lvl="0" marL="0" rtl="0" algn="l">
              <a:lnSpc>
                <a:spcPct val="115000"/>
              </a:lnSpc>
              <a:spcBef>
                <a:spcPts val="1200"/>
              </a:spcBef>
              <a:spcAft>
                <a:spcPts val="1200"/>
              </a:spcAft>
              <a:buNone/>
            </a:pPr>
            <a:r>
              <a:t/>
            </a:r>
            <a:endParaRPr sz="1200">
              <a:solidFill>
                <a:srgbClr val="FFFFFF"/>
              </a:solidFill>
              <a:highlight>
                <a:srgbClr val="202124"/>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111" name="Google Shape;111;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800"/>
              <a:buFont typeface="Arial"/>
              <a:buNone/>
            </a:pPr>
            <a:r>
              <a:rPr lang="en"/>
              <a:t>CNN is mainly used to extract features from the images.</a:t>
            </a:r>
            <a:endParaRPr/>
          </a:p>
          <a:p>
            <a:pPr indent="0" lvl="0" marL="0" rtl="0" algn="l">
              <a:spcBef>
                <a:spcPts val="1200"/>
              </a:spcBef>
              <a:spcAft>
                <a:spcPts val="0"/>
              </a:spcAft>
              <a:buClr>
                <a:srgbClr val="000000"/>
              </a:buClr>
              <a:buSzPts val="1800"/>
              <a:buFont typeface="Arial"/>
              <a:buNone/>
            </a:pPr>
            <a:r>
              <a:rPr lang="en"/>
              <a:t>It contains a set of kernels (filters), parameters which are to be learned throughout the trainings.</a:t>
            </a:r>
            <a:endParaRPr/>
          </a:p>
          <a:p>
            <a:pPr indent="0" lvl="0" marL="0" rtl="0" algn="l">
              <a:spcBef>
                <a:spcPts val="1200"/>
              </a:spcBef>
              <a:spcAft>
                <a:spcPts val="0"/>
              </a:spcAft>
              <a:buClr>
                <a:srgbClr val="000000"/>
              </a:buClr>
              <a:buSzPts val="1800"/>
              <a:buFont typeface="Arial"/>
              <a:buNone/>
            </a:pPr>
            <a:r>
              <a:rPr lang="en"/>
              <a:t>Each filter convolves with the image and feature maps are created.</a:t>
            </a:r>
            <a:endParaRPr/>
          </a:p>
          <a:p>
            <a:pPr indent="0" lvl="0" marL="0" rtl="0" algn="l">
              <a:spcBef>
                <a:spcPts val="12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CNN Building Blocks</a:t>
            </a:r>
            <a:endParaRPr/>
          </a:p>
        </p:txBody>
      </p:sp>
      <p:sp>
        <p:nvSpPr>
          <p:cNvPr id="117" name="Google Shape;117;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a:p>
            <a:pPr indent="-355600" lvl="0" marL="457200" rtl="0" algn="l">
              <a:lnSpc>
                <a:spcPct val="115000"/>
              </a:lnSpc>
              <a:spcBef>
                <a:spcPts val="1200"/>
              </a:spcBef>
              <a:spcAft>
                <a:spcPts val="0"/>
              </a:spcAft>
              <a:buSzPts val="2000"/>
              <a:buChar char="●"/>
            </a:pPr>
            <a:r>
              <a:rPr b="1" lang="en" sz="2000"/>
              <a:t>Convolution Layer</a:t>
            </a:r>
            <a:endParaRPr b="1" sz="2000"/>
          </a:p>
          <a:p>
            <a:pPr indent="-355600" lvl="0" marL="457200" rtl="0" algn="l">
              <a:lnSpc>
                <a:spcPct val="115000"/>
              </a:lnSpc>
              <a:spcBef>
                <a:spcPts val="0"/>
              </a:spcBef>
              <a:spcAft>
                <a:spcPts val="0"/>
              </a:spcAft>
              <a:buSzPts val="2000"/>
              <a:buChar char="●"/>
            </a:pPr>
            <a:r>
              <a:rPr b="1" lang="en" sz="2000"/>
              <a:t>Pooling Layer</a:t>
            </a:r>
            <a:endParaRPr b="1" sz="2000"/>
          </a:p>
          <a:p>
            <a:pPr indent="-355600" lvl="0" marL="457200" rtl="0" algn="l">
              <a:lnSpc>
                <a:spcPct val="115000"/>
              </a:lnSpc>
              <a:spcBef>
                <a:spcPts val="0"/>
              </a:spcBef>
              <a:spcAft>
                <a:spcPts val="0"/>
              </a:spcAft>
              <a:buSzPts val="2000"/>
              <a:buChar char="●"/>
            </a:pPr>
            <a:r>
              <a:rPr b="1" lang="en" sz="2000"/>
              <a:t>ReLu Layer (Activation function)</a:t>
            </a:r>
            <a:endParaRPr b="1" sz="2000"/>
          </a:p>
          <a:p>
            <a:pPr indent="-355600" lvl="0" marL="457200" rtl="0" algn="l">
              <a:lnSpc>
                <a:spcPct val="115000"/>
              </a:lnSpc>
              <a:spcBef>
                <a:spcPts val="0"/>
              </a:spcBef>
              <a:spcAft>
                <a:spcPts val="0"/>
              </a:spcAft>
              <a:buSzPts val="2000"/>
              <a:buChar char="●"/>
            </a:pPr>
            <a:r>
              <a:rPr b="1" lang="en" sz="2000"/>
              <a:t>Fully Connected Layer</a:t>
            </a:r>
            <a:endParaRPr b="1" sz="2000"/>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